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8" r:id="rId5"/>
    <p:sldId id="261" r:id="rId6"/>
    <p:sldId id="262" r:id="rId7"/>
    <p:sldId id="263" r:id="rId8"/>
    <p:sldId id="264" r:id="rId9"/>
    <p:sldId id="265" r:id="rId10"/>
    <p:sldId id="258" r:id="rId11"/>
    <p:sldId id="259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643"/>
  </p:normalViewPr>
  <p:slideViewPr>
    <p:cSldViewPr snapToGrid="0" snapToObjects="1">
      <p:cViewPr varScale="1">
        <p:scale>
          <a:sx n="116" d="100"/>
          <a:sy n="116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BC060-F1C0-1D47-9F69-5DE308BDCC29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839CF9-C185-194E-AED3-919A657E4200}">
      <dgm:prSet phldrT="[文本]"/>
      <dgm:spPr/>
      <dgm:t>
        <a:bodyPr/>
        <a:lstStyle/>
        <a:p>
          <a:r>
            <a:rPr lang="en-US" altLang="zh-CN" dirty="0" smtClean="0"/>
            <a:t>AST</a:t>
          </a:r>
          <a:endParaRPr lang="zh-CN" altLang="en-US" dirty="0"/>
        </a:p>
      </dgm:t>
    </dgm:pt>
    <dgm:pt modelId="{C4847143-5DA8-454E-A9A7-714CB6F02EEE}" type="parTrans" cxnId="{8A8E6456-9E82-FA41-99D6-9A7A9EC8DDB1}">
      <dgm:prSet/>
      <dgm:spPr/>
      <dgm:t>
        <a:bodyPr/>
        <a:lstStyle/>
        <a:p>
          <a:endParaRPr lang="zh-CN" altLang="en-US"/>
        </a:p>
      </dgm:t>
    </dgm:pt>
    <dgm:pt modelId="{06F9469B-6799-6A48-BF60-523939CC6A7A}" type="sibTrans" cxnId="{8A8E6456-9E82-FA41-99D6-9A7A9EC8DDB1}">
      <dgm:prSet/>
      <dgm:spPr/>
      <dgm:t>
        <a:bodyPr/>
        <a:lstStyle/>
        <a:p>
          <a:endParaRPr lang="zh-CN" altLang="en-US"/>
        </a:p>
      </dgm:t>
    </dgm:pt>
    <dgm:pt modelId="{8BE850EB-41AC-7149-BB8B-0FEEDD4EA13E}">
      <dgm:prSet phldrT="[文本]"/>
      <dgm:spPr/>
      <dgm:t>
        <a:bodyPr/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zh-CN" dirty="0" smtClean="0"/>
            <a:t>impala</a:t>
          </a:r>
          <a:r>
            <a:rPr lang="zh-CN" altLang="en-US" dirty="0" smtClean="0"/>
            <a:t>读入抽象语法树</a:t>
          </a:r>
          <a:endParaRPr lang="zh-CN" altLang="en-US" dirty="0"/>
        </a:p>
      </dgm:t>
    </dgm:pt>
    <dgm:pt modelId="{55FC215E-A620-CA41-AA1A-0E94C7825A5E}" type="parTrans" cxnId="{0C73F69C-17D3-164E-8C1F-D8AF2CD4BE94}">
      <dgm:prSet/>
      <dgm:spPr/>
      <dgm:t>
        <a:bodyPr/>
        <a:lstStyle/>
        <a:p>
          <a:endParaRPr lang="zh-CN" altLang="en-US"/>
        </a:p>
      </dgm:t>
    </dgm:pt>
    <dgm:pt modelId="{479BF6AB-A0FF-E14A-9B74-DB8885067ACF}" type="sibTrans" cxnId="{0C73F69C-17D3-164E-8C1F-D8AF2CD4BE94}">
      <dgm:prSet/>
      <dgm:spPr/>
      <dgm:t>
        <a:bodyPr/>
        <a:lstStyle/>
        <a:p>
          <a:endParaRPr lang="zh-CN" altLang="en-US"/>
        </a:p>
      </dgm:t>
    </dgm:pt>
    <dgm:pt modelId="{544E7BD3-8F21-1446-9FE0-D29FC629AA5B}">
      <dgm:prSet phldrT="[文本]"/>
      <dgm:spPr/>
      <dgm:t>
        <a:bodyPr/>
        <a:lstStyle/>
        <a:p>
          <a:r>
            <a:rPr lang="en-US" altLang="zh-CN" dirty="0" smtClean="0"/>
            <a:t>Index</a:t>
          </a:r>
          <a:endParaRPr lang="zh-CN" altLang="en-US" dirty="0"/>
        </a:p>
      </dgm:t>
    </dgm:pt>
    <dgm:pt modelId="{2545EC95-C2B9-2C4E-BDFB-B98A50CD93BE}" type="parTrans" cxnId="{387EAB92-6D00-AB47-8E91-757CF15C0112}">
      <dgm:prSet/>
      <dgm:spPr/>
      <dgm:t>
        <a:bodyPr/>
        <a:lstStyle/>
        <a:p>
          <a:endParaRPr lang="zh-CN" altLang="en-US"/>
        </a:p>
      </dgm:t>
    </dgm:pt>
    <dgm:pt modelId="{A93033F6-7CE7-234A-953E-8B1EDE42C17A}" type="sibTrans" cxnId="{387EAB92-6D00-AB47-8E91-757CF15C0112}">
      <dgm:prSet/>
      <dgm:spPr/>
      <dgm:t>
        <a:bodyPr/>
        <a:lstStyle/>
        <a:p>
          <a:endParaRPr lang="zh-CN" altLang="en-US"/>
        </a:p>
      </dgm:t>
    </dgm:pt>
    <dgm:pt modelId="{505A35C2-55AF-BB45-A7A7-9E507C82E76A}">
      <dgm:prSet phldrT="[文本]"/>
      <dgm:spPr/>
      <dgm:t>
        <a:bodyPr/>
        <a:lstStyle/>
        <a:p>
          <a:pPr marL="114300" marR="0" lvl="1" indent="-114300" algn="l" defTabSz="6667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zh-CN" altLang="en-US" dirty="0" smtClean="0"/>
            <a:t>对小表计算索引</a:t>
          </a:r>
          <a:endParaRPr lang="zh-CN" altLang="en-US" dirty="0"/>
        </a:p>
      </dgm:t>
    </dgm:pt>
    <dgm:pt modelId="{4A429B56-D99A-B64F-94E0-66F3350776AA}" type="parTrans" cxnId="{2B1F1F55-A4C8-4741-B003-F6813DAD1CC8}">
      <dgm:prSet/>
      <dgm:spPr/>
      <dgm:t>
        <a:bodyPr/>
        <a:lstStyle/>
        <a:p>
          <a:endParaRPr lang="zh-CN" altLang="en-US"/>
        </a:p>
      </dgm:t>
    </dgm:pt>
    <dgm:pt modelId="{98DAFDD1-0373-E443-9C36-298FB2A9A69D}" type="sibTrans" cxnId="{2B1F1F55-A4C8-4741-B003-F6813DAD1CC8}">
      <dgm:prSet/>
      <dgm:spPr/>
      <dgm:t>
        <a:bodyPr/>
        <a:lstStyle/>
        <a:p>
          <a:endParaRPr lang="zh-CN" altLang="en-US"/>
        </a:p>
      </dgm:t>
    </dgm:pt>
    <dgm:pt modelId="{B40C1613-2A97-F64A-9421-38D3BE07DCCB}">
      <dgm:prSet phldrT="[文本]"/>
      <dgm:spPr/>
      <dgm:t>
        <a:bodyPr/>
        <a:lstStyle/>
        <a:p>
          <a:r>
            <a:rPr lang="en-US" altLang="zh-CN" dirty="0" smtClean="0"/>
            <a:t>Join</a:t>
          </a:r>
          <a:endParaRPr lang="zh-CN" altLang="en-US" dirty="0"/>
        </a:p>
      </dgm:t>
    </dgm:pt>
    <dgm:pt modelId="{F10C2B9B-335A-AD42-AC08-14B0C427FF14}" type="parTrans" cxnId="{A78E14CA-35F9-904A-811E-923B8C86CB9A}">
      <dgm:prSet/>
      <dgm:spPr/>
      <dgm:t>
        <a:bodyPr/>
        <a:lstStyle/>
        <a:p>
          <a:endParaRPr lang="zh-CN" altLang="en-US"/>
        </a:p>
      </dgm:t>
    </dgm:pt>
    <dgm:pt modelId="{377C00D8-8EF8-7A4C-AD0B-115E556337CF}" type="sibTrans" cxnId="{A78E14CA-35F9-904A-811E-923B8C86CB9A}">
      <dgm:prSet/>
      <dgm:spPr/>
      <dgm:t>
        <a:bodyPr/>
        <a:lstStyle/>
        <a:p>
          <a:endParaRPr lang="zh-CN" altLang="en-US"/>
        </a:p>
      </dgm:t>
    </dgm:pt>
    <dgm:pt modelId="{D6FC01C1-C533-6B49-A8F6-987EE003A487}">
      <dgm:prSet phldrT="[文本]"/>
      <dgm:spPr/>
      <dgm:t>
        <a:bodyPr/>
        <a:lstStyle/>
        <a:p>
          <a:r>
            <a:rPr lang="zh-CN" altLang="en-US" dirty="0" smtClean="0"/>
            <a:t>左表按行进行批处理</a:t>
          </a:r>
          <a:endParaRPr lang="zh-CN" altLang="en-US" dirty="0"/>
        </a:p>
      </dgm:t>
    </dgm:pt>
    <dgm:pt modelId="{2E093573-E1D3-084A-9654-E705565FE32E}" type="parTrans" cxnId="{8BBD53D8-F3DE-D64C-A465-DB5CF44CB09D}">
      <dgm:prSet/>
      <dgm:spPr/>
      <dgm:t>
        <a:bodyPr/>
        <a:lstStyle/>
        <a:p>
          <a:endParaRPr lang="zh-CN" altLang="en-US"/>
        </a:p>
      </dgm:t>
    </dgm:pt>
    <dgm:pt modelId="{0C8CCDD8-F826-414F-9231-D2D558F19806}" type="sibTrans" cxnId="{8BBD53D8-F3DE-D64C-A465-DB5CF44CB09D}">
      <dgm:prSet/>
      <dgm:spPr/>
      <dgm:t>
        <a:bodyPr/>
        <a:lstStyle/>
        <a:p>
          <a:endParaRPr lang="zh-CN" altLang="en-US"/>
        </a:p>
      </dgm:t>
    </dgm:pt>
    <dgm:pt modelId="{9F6656AE-3109-884C-A6BD-64E01394DFD7}">
      <dgm:prSet phldrT="[文本]"/>
      <dgm:spPr/>
      <dgm:t>
        <a:bodyPr/>
        <a:lstStyle/>
        <a:p>
          <a:r>
            <a:rPr lang="zh-CN" altLang="en-US" dirty="0" smtClean="0"/>
            <a:t>连接计算时利用</a:t>
          </a:r>
          <a:r>
            <a:rPr lang="en-US" altLang="zh-CN" dirty="0" smtClean="0"/>
            <a:t>GPU</a:t>
          </a:r>
          <a:r>
            <a:rPr lang="zh-CN" altLang="en-US" dirty="0" smtClean="0"/>
            <a:t>优化并行</a:t>
          </a:r>
          <a:endParaRPr lang="zh-CN" altLang="en-US" dirty="0"/>
        </a:p>
      </dgm:t>
    </dgm:pt>
    <dgm:pt modelId="{232F055F-DEC2-7F48-9568-06F22C01D783}" type="parTrans" cxnId="{B2C7BBBA-7F96-5B4A-A8FD-7DDE77FB1838}">
      <dgm:prSet/>
      <dgm:spPr/>
      <dgm:t>
        <a:bodyPr/>
        <a:lstStyle/>
        <a:p>
          <a:endParaRPr lang="zh-CN" altLang="en-US"/>
        </a:p>
      </dgm:t>
    </dgm:pt>
    <dgm:pt modelId="{FD51A9D7-DBE9-9A48-90F3-282B74EE22AB}" type="sibTrans" cxnId="{B2C7BBBA-7F96-5B4A-A8FD-7DDE77FB1838}">
      <dgm:prSet/>
      <dgm:spPr/>
      <dgm:t>
        <a:bodyPr/>
        <a:lstStyle/>
        <a:p>
          <a:endParaRPr lang="zh-CN" altLang="en-US"/>
        </a:p>
      </dgm:t>
    </dgm:pt>
    <dgm:pt modelId="{9C8816C4-3080-DC42-87A6-375330158C2E}">
      <dgm:prSet phldrT="[文本]"/>
      <dgm:spPr/>
      <dgm:t>
        <a:bodyPr/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dirty="0" smtClean="0"/>
            <a:t>将</a:t>
          </a:r>
          <a:r>
            <a:rPr lang="zh-CN" altLang="en-US" dirty="0" smtClean="0"/>
            <a:t>大表</a:t>
          </a:r>
          <a:r>
            <a:rPr lang="zh-CN" altLang="en-US" dirty="0" smtClean="0"/>
            <a:t>各部分分配到计算节点</a:t>
          </a:r>
          <a:endParaRPr lang="zh-CN" altLang="en-US" dirty="0"/>
        </a:p>
      </dgm:t>
    </dgm:pt>
    <dgm:pt modelId="{D74A0598-E59E-BE43-9F4E-4DDF2A002AC1}" type="parTrans" cxnId="{E14D47A8-C373-804E-8A2A-81E45C5F0D2B}">
      <dgm:prSet/>
      <dgm:spPr/>
      <dgm:t>
        <a:bodyPr/>
        <a:lstStyle/>
        <a:p>
          <a:endParaRPr lang="zh-CN" altLang="en-US"/>
        </a:p>
      </dgm:t>
    </dgm:pt>
    <dgm:pt modelId="{10C1906C-794A-8D41-8148-FC3D15711DD1}" type="sibTrans" cxnId="{E14D47A8-C373-804E-8A2A-81E45C5F0D2B}">
      <dgm:prSet/>
      <dgm:spPr/>
      <dgm:t>
        <a:bodyPr/>
        <a:lstStyle/>
        <a:p>
          <a:endParaRPr lang="zh-CN" altLang="en-US"/>
        </a:p>
      </dgm:t>
    </dgm:pt>
    <dgm:pt modelId="{B592B065-640C-5F4B-8C00-2EDDE896DF52}">
      <dgm:prSet phldrT="[文本]"/>
      <dgm:spPr/>
      <dgm:t>
        <a:bodyPr/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dirty="0" smtClean="0"/>
            <a:t>广播到各个节点</a:t>
          </a:r>
          <a:endParaRPr lang="zh-CN" altLang="en-US" dirty="0"/>
        </a:p>
      </dgm:t>
    </dgm:pt>
    <dgm:pt modelId="{EA1B9FEC-1047-524E-8FCA-3E54CEC26C10}" type="parTrans" cxnId="{32BB8C26-C486-214E-A8BF-19E200E73D8E}">
      <dgm:prSet/>
      <dgm:spPr/>
      <dgm:t>
        <a:bodyPr/>
        <a:lstStyle/>
        <a:p>
          <a:endParaRPr lang="zh-CN" altLang="en-US"/>
        </a:p>
      </dgm:t>
    </dgm:pt>
    <dgm:pt modelId="{ACF49EB9-A6DC-4C47-A29E-22A998B48208}" type="sibTrans" cxnId="{32BB8C26-C486-214E-A8BF-19E200E73D8E}">
      <dgm:prSet/>
      <dgm:spPr/>
      <dgm:t>
        <a:bodyPr/>
        <a:lstStyle/>
        <a:p>
          <a:endParaRPr lang="zh-CN" altLang="en-US"/>
        </a:p>
      </dgm:t>
    </dgm:pt>
    <dgm:pt modelId="{3AE0BC6F-826F-7E41-9C02-5229227901A5}" type="pres">
      <dgm:prSet presAssocID="{5D4BC060-F1C0-1D47-9F69-5DE308BDCC29}" presName="linearFlow" presStyleCnt="0">
        <dgm:presLayoutVars>
          <dgm:dir/>
          <dgm:animLvl val="lvl"/>
          <dgm:resizeHandles val="exact"/>
        </dgm:presLayoutVars>
      </dgm:prSet>
      <dgm:spPr/>
    </dgm:pt>
    <dgm:pt modelId="{109315DC-7A39-A841-8371-6B1D1E27A2C0}" type="pres">
      <dgm:prSet presAssocID="{BF839CF9-C185-194E-AED3-919A657E4200}" presName="composite" presStyleCnt="0"/>
      <dgm:spPr/>
    </dgm:pt>
    <dgm:pt modelId="{2CDDF824-3F65-6442-9963-F7F8A55C6F21}" type="pres">
      <dgm:prSet presAssocID="{BF839CF9-C185-194E-AED3-919A657E420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9AFF632-0D89-2745-9D50-1CE3F2F33DBB}" type="pres">
      <dgm:prSet presAssocID="{BF839CF9-C185-194E-AED3-919A657E4200}" presName="descendantText" presStyleLbl="alignAcc1" presStyleIdx="0" presStyleCnt="3" custLinFactX="15477" custLinFactY="-596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C8A95-8C65-554A-8BB7-6F707BD04BB7}" type="pres">
      <dgm:prSet presAssocID="{06F9469B-6799-6A48-BF60-523939CC6A7A}" presName="sp" presStyleCnt="0"/>
      <dgm:spPr/>
    </dgm:pt>
    <dgm:pt modelId="{B59A211A-F84C-A34E-A0C1-49A2209D8F20}" type="pres">
      <dgm:prSet presAssocID="{544E7BD3-8F21-1446-9FE0-D29FC629AA5B}" presName="composite" presStyleCnt="0"/>
      <dgm:spPr/>
    </dgm:pt>
    <dgm:pt modelId="{3B4DBE18-71FA-A244-ACF4-F167E5442BAC}" type="pres">
      <dgm:prSet presAssocID="{544E7BD3-8F21-1446-9FE0-D29FC629AA5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1829A77-6AC8-E446-B6EB-913A4EBAF295}" type="pres">
      <dgm:prSet presAssocID="{544E7BD3-8F21-1446-9FE0-D29FC629AA5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6A474F-CCBE-6D41-A5E0-8B2744826BC8}" type="pres">
      <dgm:prSet presAssocID="{A93033F6-7CE7-234A-953E-8B1EDE42C17A}" presName="sp" presStyleCnt="0"/>
      <dgm:spPr/>
    </dgm:pt>
    <dgm:pt modelId="{2D431C37-1AB3-C649-85CE-DD0181B9A6D4}" type="pres">
      <dgm:prSet presAssocID="{B40C1613-2A97-F64A-9421-38D3BE07DCCB}" presName="composite" presStyleCnt="0"/>
      <dgm:spPr/>
    </dgm:pt>
    <dgm:pt modelId="{BBBFA594-E13B-6345-A910-BCE76668C323}" type="pres">
      <dgm:prSet presAssocID="{B40C1613-2A97-F64A-9421-38D3BE07DCC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ACA1C7B-F7C9-8A4C-BDA3-4A2035BB5770}" type="pres">
      <dgm:prSet presAssocID="{B40C1613-2A97-F64A-9421-38D3BE07DCC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25A1E64-3123-9245-9095-BA8CC809F909}" type="presOf" srcId="{BF839CF9-C185-194E-AED3-919A657E4200}" destId="{2CDDF824-3F65-6442-9963-F7F8A55C6F21}" srcOrd="0" destOrd="0" presId="urn:microsoft.com/office/officeart/2005/8/layout/chevron2"/>
    <dgm:cxn modelId="{B2C7BBBA-7F96-5B4A-A8FD-7DDE77FB1838}" srcId="{B40C1613-2A97-F64A-9421-38D3BE07DCCB}" destId="{9F6656AE-3109-884C-A6BD-64E01394DFD7}" srcOrd="1" destOrd="0" parTransId="{232F055F-DEC2-7F48-9568-06F22C01D783}" sibTransId="{FD51A9D7-DBE9-9A48-90F3-282B74EE22AB}"/>
    <dgm:cxn modelId="{243E27A2-F978-5C43-A83F-A4956226FB4D}" type="presOf" srcId="{9F6656AE-3109-884C-A6BD-64E01394DFD7}" destId="{2ACA1C7B-F7C9-8A4C-BDA3-4A2035BB5770}" srcOrd="0" destOrd="1" presId="urn:microsoft.com/office/officeart/2005/8/layout/chevron2"/>
    <dgm:cxn modelId="{8D54737B-066A-074E-811A-9ED4B17FCC3D}" type="presOf" srcId="{544E7BD3-8F21-1446-9FE0-D29FC629AA5B}" destId="{3B4DBE18-71FA-A244-ACF4-F167E5442BAC}" srcOrd="0" destOrd="0" presId="urn:microsoft.com/office/officeart/2005/8/layout/chevron2"/>
    <dgm:cxn modelId="{B0F02D4A-39E6-4F4B-99A3-A9E4A05E73CF}" type="presOf" srcId="{B592B065-640C-5F4B-8C00-2EDDE896DF52}" destId="{41829A77-6AC8-E446-B6EB-913A4EBAF295}" srcOrd="0" destOrd="1" presId="urn:microsoft.com/office/officeart/2005/8/layout/chevron2"/>
    <dgm:cxn modelId="{D173C41E-64E1-FE42-82B0-AF3A6C44574A}" type="presOf" srcId="{9C8816C4-3080-DC42-87A6-375330158C2E}" destId="{E9AFF632-0D89-2745-9D50-1CE3F2F33DBB}" srcOrd="0" destOrd="1" presId="urn:microsoft.com/office/officeart/2005/8/layout/chevron2"/>
    <dgm:cxn modelId="{2B1F1F55-A4C8-4741-B003-F6813DAD1CC8}" srcId="{544E7BD3-8F21-1446-9FE0-D29FC629AA5B}" destId="{505A35C2-55AF-BB45-A7A7-9E507C82E76A}" srcOrd="0" destOrd="0" parTransId="{4A429B56-D99A-B64F-94E0-66F3350776AA}" sibTransId="{98DAFDD1-0373-E443-9C36-298FB2A9A69D}"/>
    <dgm:cxn modelId="{5E447EEC-CB09-C947-A6B8-99010DCB406A}" type="presOf" srcId="{505A35C2-55AF-BB45-A7A7-9E507C82E76A}" destId="{41829A77-6AC8-E446-B6EB-913A4EBAF295}" srcOrd="0" destOrd="0" presId="urn:microsoft.com/office/officeart/2005/8/layout/chevron2"/>
    <dgm:cxn modelId="{32BB8C26-C486-214E-A8BF-19E200E73D8E}" srcId="{544E7BD3-8F21-1446-9FE0-D29FC629AA5B}" destId="{B592B065-640C-5F4B-8C00-2EDDE896DF52}" srcOrd="1" destOrd="0" parTransId="{EA1B9FEC-1047-524E-8FCA-3E54CEC26C10}" sibTransId="{ACF49EB9-A6DC-4C47-A29E-22A998B48208}"/>
    <dgm:cxn modelId="{0C73F69C-17D3-164E-8C1F-D8AF2CD4BE94}" srcId="{BF839CF9-C185-194E-AED3-919A657E4200}" destId="{8BE850EB-41AC-7149-BB8B-0FEEDD4EA13E}" srcOrd="0" destOrd="0" parTransId="{55FC215E-A620-CA41-AA1A-0E94C7825A5E}" sibTransId="{479BF6AB-A0FF-E14A-9B74-DB8885067ACF}"/>
    <dgm:cxn modelId="{387EAB92-6D00-AB47-8E91-757CF15C0112}" srcId="{5D4BC060-F1C0-1D47-9F69-5DE308BDCC29}" destId="{544E7BD3-8F21-1446-9FE0-D29FC629AA5B}" srcOrd="1" destOrd="0" parTransId="{2545EC95-C2B9-2C4E-BDFB-B98A50CD93BE}" sibTransId="{A93033F6-7CE7-234A-953E-8B1EDE42C17A}"/>
    <dgm:cxn modelId="{DE7BAAC5-B64C-6641-A97B-ECD0ED55E3DC}" type="presOf" srcId="{5D4BC060-F1C0-1D47-9F69-5DE308BDCC29}" destId="{3AE0BC6F-826F-7E41-9C02-5229227901A5}" srcOrd="0" destOrd="0" presId="urn:microsoft.com/office/officeart/2005/8/layout/chevron2"/>
    <dgm:cxn modelId="{132957F1-1D18-994A-8ED3-E5E5E35270F2}" type="presOf" srcId="{8BE850EB-41AC-7149-BB8B-0FEEDD4EA13E}" destId="{E9AFF632-0D89-2745-9D50-1CE3F2F33DBB}" srcOrd="0" destOrd="0" presId="urn:microsoft.com/office/officeart/2005/8/layout/chevron2"/>
    <dgm:cxn modelId="{8A8E6456-9E82-FA41-99D6-9A7A9EC8DDB1}" srcId="{5D4BC060-F1C0-1D47-9F69-5DE308BDCC29}" destId="{BF839CF9-C185-194E-AED3-919A657E4200}" srcOrd="0" destOrd="0" parTransId="{C4847143-5DA8-454E-A9A7-714CB6F02EEE}" sibTransId="{06F9469B-6799-6A48-BF60-523939CC6A7A}"/>
    <dgm:cxn modelId="{8BBD53D8-F3DE-D64C-A465-DB5CF44CB09D}" srcId="{B40C1613-2A97-F64A-9421-38D3BE07DCCB}" destId="{D6FC01C1-C533-6B49-A8F6-987EE003A487}" srcOrd="0" destOrd="0" parTransId="{2E093573-E1D3-084A-9654-E705565FE32E}" sibTransId="{0C8CCDD8-F826-414F-9231-D2D558F19806}"/>
    <dgm:cxn modelId="{A78E14CA-35F9-904A-811E-923B8C86CB9A}" srcId="{5D4BC060-F1C0-1D47-9F69-5DE308BDCC29}" destId="{B40C1613-2A97-F64A-9421-38D3BE07DCCB}" srcOrd="2" destOrd="0" parTransId="{F10C2B9B-335A-AD42-AC08-14B0C427FF14}" sibTransId="{377C00D8-8EF8-7A4C-AD0B-115E556337CF}"/>
    <dgm:cxn modelId="{E14D47A8-C373-804E-8A2A-81E45C5F0D2B}" srcId="{BF839CF9-C185-194E-AED3-919A657E4200}" destId="{9C8816C4-3080-DC42-87A6-375330158C2E}" srcOrd="1" destOrd="0" parTransId="{D74A0598-E59E-BE43-9F4E-4DDF2A002AC1}" sibTransId="{10C1906C-794A-8D41-8148-FC3D15711DD1}"/>
    <dgm:cxn modelId="{A484AD0B-550D-D245-B730-34658744A8FA}" type="presOf" srcId="{B40C1613-2A97-F64A-9421-38D3BE07DCCB}" destId="{BBBFA594-E13B-6345-A910-BCE76668C323}" srcOrd="0" destOrd="0" presId="urn:microsoft.com/office/officeart/2005/8/layout/chevron2"/>
    <dgm:cxn modelId="{2FE15BAD-8B32-4642-9F66-6BC24532D5DF}" type="presOf" srcId="{D6FC01C1-C533-6B49-A8F6-987EE003A487}" destId="{2ACA1C7B-F7C9-8A4C-BDA3-4A2035BB5770}" srcOrd="0" destOrd="0" presId="urn:microsoft.com/office/officeart/2005/8/layout/chevron2"/>
    <dgm:cxn modelId="{DA76DB50-94BB-CC43-A9F2-C1F999B57F72}" type="presParOf" srcId="{3AE0BC6F-826F-7E41-9C02-5229227901A5}" destId="{109315DC-7A39-A841-8371-6B1D1E27A2C0}" srcOrd="0" destOrd="0" presId="urn:microsoft.com/office/officeart/2005/8/layout/chevron2"/>
    <dgm:cxn modelId="{3FCF4CEF-F972-0F4B-BC17-AEA272F3715A}" type="presParOf" srcId="{109315DC-7A39-A841-8371-6B1D1E27A2C0}" destId="{2CDDF824-3F65-6442-9963-F7F8A55C6F21}" srcOrd="0" destOrd="0" presId="urn:microsoft.com/office/officeart/2005/8/layout/chevron2"/>
    <dgm:cxn modelId="{4AEDFB35-BB5E-DF4F-99CA-1804FC2C3C12}" type="presParOf" srcId="{109315DC-7A39-A841-8371-6B1D1E27A2C0}" destId="{E9AFF632-0D89-2745-9D50-1CE3F2F33DBB}" srcOrd="1" destOrd="0" presId="urn:microsoft.com/office/officeart/2005/8/layout/chevron2"/>
    <dgm:cxn modelId="{5683DAC6-D85F-464D-8B37-1F591FA7298C}" type="presParOf" srcId="{3AE0BC6F-826F-7E41-9C02-5229227901A5}" destId="{B81C8A95-8C65-554A-8BB7-6F707BD04BB7}" srcOrd="1" destOrd="0" presId="urn:microsoft.com/office/officeart/2005/8/layout/chevron2"/>
    <dgm:cxn modelId="{51894B12-5FA2-8449-BAE3-B344A9C449E9}" type="presParOf" srcId="{3AE0BC6F-826F-7E41-9C02-5229227901A5}" destId="{B59A211A-F84C-A34E-A0C1-49A2209D8F20}" srcOrd="2" destOrd="0" presId="urn:microsoft.com/office/officeart/2005/8/layout/chevron2"/>
    <dgm:cxn modelId="{E7743803-EF05-914A-A45B-7DA76E8F5E31}" type="presParOf" srcId="{B59A211A-F84C-A34E-A0C1-49A2209D8F20}" destId="{3B4DBE18-71FA-A244-ACF4-F167E5442BAC}" srcOrd="0" destOrd="0" presId="urn:microsoft.com/office/officeart/2005/8/layout/chevron2"/>
    <dgm:cxn modelId="{700EEFBE-8B74-DB4E-B632-E09DAAB951A9}" type="presParOf" srcId="{B59A211A-F84C-A34E-A0C1-49A2209D8F20}" destId="{41829A77-6AC8-E446-B6EB-913A4EBAF295}" srcOrd="1" destOrd="0" presId="urn:microsoft.com/office/officeart/2005/8/layout/chevron2"/>
    <dgm:cxn modelId="{83E66CD5-6FFD-9349-B5FC-46BC7B9A14BC}" type="presParOf" srcId="{3AE0BC6F-826F-7E41-9C02-5229227901A5}" destId="{4C6A474F-CCBE-6D41-A5E0-8B2744826BC8}" srcOrd="3" destOrd="0" presId="urn:microsoft.com/office/officeart/2005/8/layout/chevron2"/>
    <dgm:cxn modelId="{958BC34A-7758-5049-8929-5313FDBC24C1}" type="presParOf" srcId="{3AE0BC6F-826F-7E41-9C02-5229227901A5}" destId="{2D431C37-1AB3-C649-85CE-DD0181B9A6D4}" srcOrd="4" destOrd="0" presId="urn:microsoft.com/office/officeart/2005/8/layout/chevron2"/>
    <dgm:cxn modelId="{15D0214D-8122-0C4E-914E-F432A5BCB0CD}" type="presParOf" srcId="{2D431C37-1AB3-C649-85CE-DD0181B9A6D4}" destId="{BBBFA594-E13B-6345-A910-BCE76668C323}" srcOrd="0" destOrd="0" presId="urn:microsoft.com/office/officeart/2005/8/layout/chevron2"/>
    <dgm:cxn modelId="{302CB751-BEE1-2446-A6BE-5FC813ECB25B}" type="presParOf" srcId="{2D431C37-1AB3-C649-85CE-DD0181B9A6D4}" destId="{2ACA1C7B-F7C9-8A4C-BDA3-4A2035BB577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F824-3F65-6442-9963-F7F8A55C6F21}">
      <dsp:nvSpPr>
        <dsp:cNvPr id="0" name=""/>
        <dsp:cNvSpPr/>
      </dsp:nvSpPr>
      <dsp:spPr>
        <a:xfrm rot="5400000">
          <a:off x="-234908" y="235858"/>
          <a:ext cx="1566057" cy="10962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AST</a:t>
          </a:r>
          <a:endParaRPr lang="zh-CN" altLang="en-US" sz="3000" kern="1200" dirty="0"/>
        </a:p>
      </dsp:txBody>
      <dsp:txXfrm rot="-5400000">
        <a:off x="1" y="549069"/>
        <a:ext cx="1096240" cy="469817"/>
      </dsp:txXfrm>
    </dsp:sp>
    <dsp:sp modelId="{E9AFF632-0D89-2745-9D50-1CE3F2F33DBB}">
      <dsp:nvSpPr>
        <dsp:cNvPr id="0" name=""/>
        <dsp:cNvSpPr/>
      </dsp:nvSpPr>
      <dsp:spPr>
        <a:xfrm rot="5400000">
          <a:off x="2862787" y="-1766547"/>
          <a:ext cx="1017937" cy="4551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300" kern="1200" dirty="0" smtClean="0"/>
            <a:t>impala</a:t>
          </a:r>
          <a:r>
            <a:rPr lang="zh-CN" altLang="en-US" sz="2300" kern="1200" dirty="0" smtClean="0"/>
            <a:t>读入抽象语法树</a:t>
          </a:r>
          <a:endParaRPr lang="zh-CN" altLang="en-US" sz="2300" kern="1200" dirty="0"/>
        </a:p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将</a:t>
          </a:r>
          <a:r>
            <a:rPr lang="zh-CN" altLang="en-US" sz="2300" kern="1200" dirty="0" smtClean="0"/>
            <a:t>大表</a:t>
          </a:r>
          <a:r>
            <a:rPr lang="zh-CN" altLang="en-US" sz="2300" kern="1200" dirty="0" smtClean="0"/>
            <a:t>各部分分配到计算节点</a:t>
          </a:r>
          <a:endParaRPr lang="zh-CN" altLang="en-US" sz="2300" kern="1200" dirty="0"/>
        </a:p>
      </dsp:txBody>
      <dsp:txXfrm rot="-5400000">
        <a:off x="1096240" y="49692"/>
        <a:ext cx="4501340" cy="918553"/>
      </dsp:txXfrm>
    </dsp:sp>
    <dsp:sp modelId="{3B4DBE18-71FA-A244-ACF4-F167E5442BAC}">
      <dsp:nvSpPr>
        <dsp:cNvPr id="0" name=""/>
        <dsp:cNvSpPr/>
      </dsp:nvSpPr>
      <dsp:spPr>
        <a:xfrm rot="5400000">
          <a:off x="-234908" y="1607313"/>
          <a:ext cx="1566057" cy="10962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Index</a:t>
          </a:r>
          <a:endParaRPr lang="zh-CN" altLang="en-US" sz="3000" kern="1200" dirty="0"/>
        </a:p>
      </dsp:txBody>
      <dsp:txXfrm rot="-5400000">
        <a:off x="1" y="1920524"/>
        <a:ext cx="1096240" cy="469817"/>
      </dsp:txXfrm>
    </dsp:sp>
    <dsp:sp modelId="{41829A77-6AC8-E446-B6EB-913A4EBAF295}">
      <dsp:nvSpPr>
        <dsp:cNvPr id="0" name=""/>
        <dsp:cNvSpPr/>
      </dsp:nvSpPr>
      <dsp:spPr>
        <a:xfrm rot="5400000">
          <a:off x="2862787" y="-394142"/>
          <a:ext cx="1017937" cy="4551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114300" marR="0" lvl="1" indent="-114300" algn="l" defTabSz="6667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zh-CN" altLang="en-US" sz="2300" kern="1200" dirty="0" smtClean="0"/>
            <a:t>对小表计算索引</a:t>
          </a:r>
          <a:endParaRPr lang="zh-CN" altLang="en-US" sz="2300" kern="1200" dirty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广播到各个节点</a:t>
          </a:r>
          <a:endParaRPr lang="zh-CN" altLang="en-US" sz="2300" kern="1200" dirty="0"/>
        </a:p>
      </dsp:txBody>
      <dsp:txXfrm rot="-5400000">
        <a:off x="1096240" y="1422097"/>
        <a:ext cx="4501340" cy="918553"/>
      </dsp:txXfrm>
    </dsp:sp>
    <dsp:sp modelId="{BBBFA594-E13B-6345-A910-BCE76668C323}">
      <dsp:nvSpPr>
        <dsp:cNvPr id="0" name=""/>
        <dsp:cNvSpPr/>
      </dsp:nvSpPr>
      <dsp:spPr>
        <a:xfrm rot="5400000">
          <a:off x="-234908" y="2978768"/>
          <a:ext cx="1566057" cy="10962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Join</a:t>
          </a:r>
          <a:endParaRPr lang="zh-CN" altLang="en-US" sz="3000" kern="1200" dirty="0"/>
        </a:p>
      </dsp:txBody>
      <dsp:txXfrm rot="-5400000">
        <a:off x="1" y="3291979"/>
        <a:ext cx="1096240" cy="469817"/>
      </dsp:txXfrm>
    </dsp:sp>
    <dsp:sp modelId="{2ACA1C7B-F7C9-8A4C-BDA3-4A2035BB5770}">
      <dsp:nvSpPr>
        <dsp:cNvPr id="0" name=""/>
        <dsp:cNvSpPr/>
      </dsp:nvSpPr>
      <dsp:spPr>
        <a:xfrm rot="5400000">
          <a:off x="2862787" y="977311"/>
          <a:ext cx="1017937" cy="4551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左表按行进行批处理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连接计算时利用</a:t>
          </a:r>
          <a:r>
            <a:rPr lang="en-US" altLang="zh-CN" sz="2300" kern="1200" dirty="0" smtClean="0"/>
            <a:t>GPU</a:t>
          </a:r>
          <a:r>
            <a:rPr lang="zh-CN" altLang="en-US" sz="2300" kern="1200" dirty="0" smtClean="0"/>
            <a:t>优化并行</a:t>
          </a:r>
          <a:endParaRPr lang="zh-CN" altLang="en-US" sz="2300" kern="1200" dirty="0"/>
        </a:p>
      </dsp:txBody>
      <dsp:txXfrm rot="-5400000">
        <a:off x="1096240" y="2793550"/>
        <a:ext cx="4501340" cy="918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DD01-CC74-1740-9ED5-EC06E3DB4707}" type="datetimeFigureOut">
              <a:rPr kumimoji="1" lang="zh-CN" altLang="en-US" smtClean="0"/>
              <a:t>16/4/12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3E0D4-074A-5B4B-9367-52F54559E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935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首先，对于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的数据优化，</a:t>
            </a:r>
            <a:r>
              <a:rPr kumimoji="1" lang="en-US" altLang="zh-CN" dirty="0" err="1" smtClean="0"/>
              <a:t>SoA</a:t>
            </a:r>
            <a:r>
              <a:rPr kumimoji="1" lang="zh-CN" altLang="en-US" dirty="0" smtClean="0"/>
              <a:t>要比</a:t>
            </a:r>
            <a:r>
              <a:rPr kumimoji="1" lang="en-US" altLang="zh-CN" dirty="0" err="1" smtClean="0"/>
              <a:t>AoS</a:t>
            </a:r>
            <a:r>
              <a:rPr kumimoji="1" lang="zh-CN" altLang="en-US" dirty="0" smtClean="0"/>
              <a:t>要好。我们将左右表的几何图形都已二进制数组的行书存储，包括</a:t>
            </a:r>
            <a:r>
              <a:rPr kumimoji="1" lang="en-US" altLang="zh-CN" dirty="0" smtClean="0"/>
              <a:t>x/y</a:t>
            </a:r>
            <a:r>
              <a:rPr kumimoji="1" lang="zh-CN" altLang="en-US" dirty="0" smtClean="0"/>
              <a:t>点、复杂图形边界等等。将</a:t>
            </a:r>
            <a:r>
              <a:rPr kumimoji="1" lang="en-US" altLang="zh-CN" dirty="0" err="1" smtClean="0"/>
              <a:t>SoA</a:t>
            </a:r>
            <a:r>
              <a:rPr kumimoji="1" lang="zh-CN" altLang="en-US" dirty="0" smtClean="0"/>
              <a:t>形式组织的数据传入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，处理性能更好；其次，对右表进行索引，然后左表放入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复用可以提高效率；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的参数设置大小存在一个权衡的问题。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是顺序执行而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可以并行执行。</a:t>
            </a:r>
            <a:r>
              <a:rPr kumimoji="1" lang="en-US" altLang="zh-CN" dirty="0" smtClean="0"/>
              <a:t>impala</a:t>
            </a:r>
            <a:r>
              <a:rPr kumimoji="1" lang="zh-CN" altLang="en-US" dirty="0" smtClean="0"/>
              <a:t>对于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的优化是，将被分到同一个实例中执行的各个元组进行流水线执行，这样可以减小中间结果的内存占用，如果需要较小的内存占用，则每一行</a:t>
            </a:r>
            <a:r>
              <a:rPr kumimoji="1" lang="en-US" altLang="zh-CN" dirty="0" smtClean="0"/>
              <a:t>row batch</a:t>
            </a:r>
            <a:r>
              <a:rPr kumimoji="1" lang="zh-CN" altLang="en-US" dirty="0" smtClean="0"/>
              <a:t>可以设置的较小。但是，每一行的</a:t>
            </a:r>
            <a:r>
              <a:rPr kumimoji="1" lang="en-US" altLang="zh-CN" dirty="0" smtClean="0"/>
              <a:t>row batch</a:t>
            </a:r>
            <a:r>
              <a:rPr kumimoji="1" lang="zh-CN" altLang="en-US" dirty="0" smtClean="0"/>
              <a:t>如果设置过小，则无法充分利用</a:t>
            </a:r>
            <a:r>
              <a:rPr kumimoji="1" lang="en-US" altLang="zh-CN" dirty="0" smtClean="0"/>
              <a:t>GPUs</a:t>
            </a:r>
            <a:r>
              <a:rPr kumimoji="1" lang="zh-CN" altLang="en-US" dirty="0" smtClean="0"/>
              <a:t>的性能。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3E0D4-074A-5B4B-9367-52F54559EC0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996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Scalable and Efficient Spatial Data Management on Multi-Core CPU and GPU Clusters: </a:t>
            </a:r>
            <a:r>
              <a:rPr lang="zh-CN" altLang="en-US" sz="4000" dirty="0" smtClean="0"/>
              <a:t/>
            </a:r>
            <a:br>
              <a:rPr lang="zh-CN" altLang="en-US" sz="4000" dirty="0" smtClean="0"/>
            </a:br>
            <a:r>
              <a:rPr lang="en-US" altLang="zh-CN" sz="4000" dirty="0" smtClean="0"/>
              <a:t>A </a:t>
            </a:r>
            <a:r>
              <a:rPr lang="en-US" altLang="zh-CN" sz="4000" dirty="0"/>
              <a:t>Preliminary Implementation based on Impala 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汇报人：</a:t>
            </a:r>
            <a:r>
              <a:rPr kumimoji="1" lang="en-US" altLang="zh-CN" dirty="0" smtClean="0"/>
              <a:t>2015311965</a:t>
            </a:r>
            <a:r>
              <a:rPr kumimoji="1" lang="zh-CN" altLang="en-US" dirty="0" smtClean="0"/>
              <a:t> 康荣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42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性能试验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的连接执行如下图所示：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33" y="2258458"/>
            <a:ext cx="9980243" cy="38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性能试验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128438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Standalone</a:t>
            </a:r>
            <a:r>
              <a:rPr kumimoji="1" lang="zh-CN" altLang="en-US" dirty="0" smtClean="0"/>
              <a:t>：直接</a:t>
            </a:r>
            <a:r>
              <a:rPr kumimoji="1" lang="zh-CN" altLang="en-US" dirty="0"/>
              <a:t>操作处理好的原始数据，而省去语法树解析、多核分配等</a:t>
            </a:r>
            <a:r>
              <a:rPr kumimoji="1" lang="zh-CN" altLang="en-US" dirty="0" smtClean="0"/>
              <a:t>过程</a:t>
            </a:r>
            <a:r>
              <a:rPr kumimoji="1" lang="zh-CN" altLang="en-US" dirty="0" smtClean="0"/>
              <a:t>的版本；</a:t>
            </a:r>
          </a:p>
          <a:p>
            <a:r>
              <a:rPr kumimoji="1" lang="zh-CN" altLang="en-US" dirty="0" smtClean="0"/>
              <a:t>结论：</a:t>
            </a:r>
          </a:p>
          <a:p>
            <a:pPr lvl="1"/>
            <a:r>
              <a:rPr kumimoji="1" lang="en-US" altLang="zh-CN" dirty="0" smtClean="0"/>
              <a:t>GPU</a:t>
            </a:r>
            <a:r>
              <a:rPr kumimoji="1" lang="zh-CN" altLang="en-US" dirty="0"/>
              <a:t>加速相对明显；</a:t>
            </a:r>
          </a:p>
          <a:p>
            <a:pPr lvl="1"/>
            <a:r>
              <a:rPr kumimoji="1" lang="en-US" altLang="zh-CN" dirty="0"/>
              <a:t>GPU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impala</a:t>
            </a:r>
            <a:r>
              <a:rPr kumimoji="1" lang="zh-CN" altLang="en-US" dirty="0"/>
              <a:t>加载占用了</a:t>
            </a:r>
            <a:r>
              <a:rPr kumimoji="1" lang="en-US" altLang="zh-CN" dirty="0"/>
              <a:t>46</a:t>
            </a:r>
            <a:r>
              <a:rPr kumimoji="1" lang="zh-CN" altLang="en-US" dirty="0"/>
              <a:t>秒</a:t>
            </a:r>
            <a:r>
              <a:rPr kumimoji="1" lang="en-US" altLang="zh-CN" dirty="0"/>
              <a:t>/324</a:t>
            </a:r>
            <a:r>
              <a:rPr kumimoji="1" lang="zh-CN" altLang="en-US" dirty="0"/>
              <a:t>秒</a:t>
            </a:r>
            <a:r>
              <a:rPr kumimoji="1" lang="zh-CN" altLang="en-US" dirty="0" smtClean="0"/>
              <a:t>：这</a:t>
            </a:r>
            <a:r>
              <a:rPr kumimoji="1" lang="zh-CN" altLang="en-US" dirty="0"/>
              <a:t>意味着随着数据的增大，这些基础影响会减弱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/>
              <a:t>性能</a:t>
            </a:r>
            <a:r>
              <a:rPr kumimoji="1" lang="zh-CN" altLang="en-US" dirty="0" smtClean="0"/>
              <a:t>会</a:t>
            </a:r>
            <a:r>
              <a:rPr kumimoji="1" lang="zh-CN" altLang="en-US" dirty="0"/>
              <a:t>更好的体现出来。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63" y="3974172"/>
            <a:ext cx="7785482" cy="20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性能试验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367086" cy="402336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实验结果如下：</a:t>
            </a:r>
          </a:p>
          <a:p>
            <a:r>
              <a:rPr kumimoji="1" lang="zh-CN" altLang="en-US" dirty="0"/>
              <a:t>左图中有良好的可拓展性，而右图的可拓展性有所弱化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可能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原因：</a:t>
            </a:r>
          </a:p>
          <a:p>
            <a:pPr lvl="1"/>
            <a:r>
              <a:rPr kumimoji="1" lang="zh-CN" altLang="en-US" dirty="0" smtClean="0"/>
              <a:t>当</a:t>
            </a:r>
            <a:r>
              <a:rPr kumimoji="1" lang="zh-CN" altLang="en-US" dirty="0"/>
              <a:t>核数增多时，每个机器所分配的数据处理减少，会引起使用不满和负载不均衡等问题</a:t>
            </a:r>
            <a:r>
              <a:rPr kumimoji="1" lang="zh-CN" altLang="en-US" dirty="0" smtClean="0"/>
              <a:t>。</a:t>
            </a:r>
          </a:p>
          <a:p>
            <a:pPr lvl="1"/>
            <a:r>
              <a:rPr kumimoji="1" lang="zh-CN" altLang="en-US" dirty="0" smtClean="0"/>
              <a:t>这</a:t>
            </a:r>
            <a:r>
              <a:rPr kumimoji="1" lang="zh-CN" altLang="en-US" dirty="0"/>
              <a:t>对于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多核都有影响，但是对于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影响更</a:t>
            </a:r>
            <a:r>
              <a:rPr kumimoji="1" lang="zh-CN" altLang="en-US" dirty="0" smtClean="0"/>
              <a:t>大</a:t>
            </a:r>
          </a:p>
          <a:p>
            <a:pPr lvl="1"/>
            <a:r>
              <a:rPr kumimoji="1" lang="zh-CN" altLang="en-US" dirty="0" smtClean="0"/>
              <a:t>最后</a:t>
            </a:r>
            <a:r>
              <a:rPr kumimoji="1" lang="zh-CN" altLang="en-US" dirty="0"/>
              <a:t>也可以看出，</a:t>
            </a:r>
            <a:r>
              <a:rPr kumimoji="1" lang="en-US" altLang="zh-CN" dirty="0"/>
              <a:t>GPU</a:t>
            </a:r>
            <a:r>
              <a:rPr kumimoji="1" lang="zh-CN" altLang="en-US" dirty="0"/>
              <a:t>的加速效果似乎比相匹配的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加速效果要好。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51" y="1982427"/>
            <a:ext cx="6060578" cy="348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感谢观看！</a:t>
            </a:r>
          </a:p>
          <a:p>
            <a:r>
              <a:rPr kumimoji="1" lang="zh-CN" altLang="en-US" sz="2800" dirty="0" smtClean="0"/>
              <a:t>敬请提问！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384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背景介绍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80%</a:t>
            </a:r>
            <a:r>
              <a:rPr kumimoji="1" lang="zh-CN" altLang="en-US" dirty="0"/>
              <a:t>的互联网产生数据都包含空间或地理位置信息</a:t>
            </a:r>
            <a:r>
              <a:rPr kumimoji="1" lang="zh-CN" altLang="en-US" dirty="0" smtClean="0"/>
              <a:t>成分：</a:t>
            </a:r>
          </a:p>
          <a:p>
            <a:pPr lvl="1"/>
            <a:r>
              <a:rPr kumimoji="1" lang="zh-CN" altLang="en-US" dirty="0"/>
              <a:t>智能</a:t>
            </a:r>
            <a:r>
              <a:rPr kumimoji="1" lang="zh-CN" altLang="en-US" dirty="0" smtClean="0"/>
              <a:t>手机：</a:t>
            </a:r>
            <a:r>
              <a:rPr kumimoji="1" lang="en-US" altLang="zh-CN" dirty="0" smtClean="0"/>
              <a:t>GPS/WIFI/</a:t>
            </a:r>
            <a:r>
              <a:rPr kumimoji="1" lang="zh-CN" altLang="en-US" dirty="0" smtClean="0"/>
              <a:t>流量</a:t>
            </a:r>
            <a:r>
              <a:rPr kumimoji="1" lang="zh-CN" altLang="en-US" dirty="0"/>
              <a:t>定位</a:t>
            </a:r>
            <a:r>
              <a:rPr kumimoji="1" lang="zh-CN" altLang="en-US" dirty="0" smtClean="0"/>
              <a:t>数据</a:t>
            </a:r>
          </a:p>
          <a:p>
            <a:pPr lvl="1"/>
            <a:r>
              <a:rPr kumimoji="1" lang="zh-CN" altLang="en-US" dirty="0" smtClean="0"/>
              <a:t>空间</a:t>
            </a:r>
            <a:r>
              <a:rPr kumimoji="1" lang="zh-CN" altLang="en-US" dirty="0"/>
              <a:t>数据的应用与需求日益</a:t>
            </a:r>
            <a:r>
              <a:rPr kumimoji="1" lang="zh-CN" altLang="en-US" dirty="0" smtClean="0"/>
              <a:t>增加</a:t>
            </a:r>
          </a:p>
          <a:p>
            <a:pPr lvl="1"/>
            <a:r>
              <a:rPr kumimoji="1" lang="zh-CN" altLang="en-US" dirty="0" smtClean="0"/>
              <a:t>高</a:t>
            </a:r>
            <a:r>
              <a:rPr kumimoji="1" lang="zh-CN" altLang="en-US" dirty="0"/>
              <a:t>性能的传感器的发展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22" y="1041840"/>
            <a:ext cx="4635811" cy="43131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31" y="3405294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6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相关工作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传统空间数据：</a:t>
            </a:r>
            <a:r>
              <a:rPr kumimoji="1" lang="en-US" altLang="zh-CN" dirty="0" err="1" smtClean="0"/>
              <a:t>hadoop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mapreduce</a:t>
            </a:r>
            <a:endParaRPr kumimoji="1" lang="zh-CN" altLang="en-US" dirty="0" smtClean="0"/>
          </a:p>
          <a:p>
            <a:pPr lvl="1"/>
            <a:r>
              <a:rPr kumimoji="1" lang="zh-CN" altLang="en-US" dirty="0"/>
              <a:t>大量的</a:t>
            </a:r>
            <a:r>
              <a:rPr kumimoji="1" lang="en-US" altLang="zh-CN" dirty="0"/>
              <a:t>IO</a:t>
            </a:r>
            <a:r>
              <a:rPr kumimoji="1" lang="zh-CN" altLang="en-US" dirty="0"/>
              <a:t>操作，性能较</a:t>
            </a:r>
            <a:r>
              <a:rPr kumimoji="1" lang="zh-CN" altLang="en-US" dirty="0" smtClean="0"/>
              <a:t>低</a:t>
            </a:r>
          </a:p>
          <a:p>
            <a:pPr lvl="1"/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Cloudera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Impala</a:t>
            </a:r>
            <a:endParaRPr kumimoji="1" lang="zh-CN" altLang="en-US" dirty="0" smtClean="0"/>
          </a:p>
          <a:p>
            <a:pPr lvl="1"/>
            <a:endParaRPr kumimoji="1" lang="zh-CN" altLang="en-US" dirty="0" smtClean="0"/>
          </a:p>
          <a:p>
            <a:r>
              <a:rPr kumimoji="1" lang="en-US" altLang="zh-CN" dirty="0" smtClean="0"/>
              <a:t>Impala</a:t>
            </a:r>
            <a:r>
              <a:rPr kumimoji="1" lang="zh-CN" altLang="en-US" dirty="0" smtClean="0"/>
              <a:t>：一种开源大数据查询系统</a:t>
            </a:r>
          </a:p>
          <a:p>
            <a:pPr lvl="1"/>
            <a:r>
              <a:rPr kumimoji="1" lang="zh-CN" altLang="en-US" dirty="0" smtClean="0"/>
              <a:t>基于</a:t>
            </a:r>
            <a:r>
              <a:rPr kumimoji="1" lang="en-US" altLang="zh-CN" dirty="0"/>
              <a:t>HDFS</a:t>
            </a:r>
            <a:r>
              <a:rPr kumimoji="1" lang="zh-CN" altLang="en-US" dirty="0"/>
              <a:t>（分布式文件系统</a:t>
            </a:r>
            <a:r>
              <a:rPr kumimoji="1" lang="zh-CN" altLang="en-US" dirty="0" smtClean="0"/>
              <a:t>）之上，提供分布式计算和存储</a:t>
            </a:r>
          </a:p>
          <a:p>
            <a:pPr lvl="1"/>
            <a:r>
              <a:rPr kumimoji="1" lang="zh-CN" altLang="en-US" dirty="0"/>
              <a:t>在内存中处理大量</a:t>
            </a:r>
            <a:r>
              <a:rPr kumimoji="1" lang="zh-CN" altLang="en-US" dirty="0" smtClean="0"/>
              <a:t>数据，提高效率</a:t>
            </a:r>
          </a:p>
          <a:p>
            <a:pPr lvl="1"/>
            <a:r>
              <a:rPr kumimoji="1" lang="zh-CN" altLang="en-US" dirty="0"/>
              <a:t>基于元数据和硬件配置</a:t>
            </a:r>
            <a:r>
              <a:rPr kumimoji="1" lang="zh-CN" altLang="en-US" dirty="0" smtClean="0"/>
              <a:t>信息，生成高效查询计划</a:t>
            </a:r>
          </a:p>
          <a:p>
            <a:pPr lvl="1"/>
            <a:r>
              <a:rPr kumimoji="1" lang="zh-CN" altLang="en-US" dirty="0"/>
              <a:t>采用</a:t>
            </a:r>
            <a:r>
              <a:rPr kumimoji="1" lang="en-US" altLang="zh-CN" dirty="0"/>
              <a:t>C/C++</a:t>
            </a:r>
            <a:r>
              <a:rPr kumimoji="1" lang="zh-CN" altLang="en-US" dirty="0" smtClean="0"/>
              <a:t>编写，方便硬件资源调用</a:t>
            </a:r>
          </a:p>
          <a:p>
            <a:pPr lvl="1"/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465" y="2560802"/>
            <a:ext cx="2554689" cy="6195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87" y="1623632"/>
            <a:ext cx="1846978" cy="9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的性能提升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5854363" cy="4023360"/>
          </a:xfrm>
        </p:spPr>
        <p:txBody>
          <a:bodyPr/>
          <a:lstStyle/>
          <a:p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：</a:t>
            </a:r>
          </a:p>
          <a:p>
            <a:pPr lvl="1"/>
            <a:r>
              <a:rPr kumimoji="1" lang="zh-CN" altLang="en-US" dirty="0"/>
              <a:t>控制单元、逻辑单元和存储</a:t>
            </a:r>
            <a:r>
              <a:rPr kumimoji="1" lang="zh-CN" altLang="en-US" dirty="0" smtClean="0"/>
              <a:t>单元；</a:t>
            </a:r>
          </a:p>
          <a:p>
            <a:pPr lvl="1"/>
            <a:r>
              <a:rPr kumimoji="1" lang="zh-CN" altLang="en-US" dirty="0"/>
              <a:t>运算器主要完成各种算术</a:t>
            </a:r>
            <a:r>
              <a:rPr kumimoji="1" lang="zh-CN" altLang="en-US" dirty="0" smtClean="0"/>
              <a:t>运算；</a:t>
            </a:r>
          </a:p>
          <a:p>
            <a:pPr lvl="1"/>
            <a:r>
              <a:rPr kumimoji="1" lang="zh-CN" altLang="en-US" dirty="0"/>
              <a:t>控制器不具有运算</a:t>
            </a:r>
            <a:r>
              <a:rPr kumimoji="1" lang="zh-CN" altLang="en-US" dirty="0" smtClean="0"/>
              <a:t>功能</a:t>
            </a:r>
          </a:p>
          <a:p>
            <a:r>
              <a:rPr kumimoji="1" lang="en-US" altLang="zh-CN" dirty="0" smtClean="0"/>
              <a:t>GPU: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大量的计算单元；</a:t>
            </a:r>
          </a:p>
          <a:p>
            <a:pPr lvl="1"/>
            <a:r>
              <a:rPr kumimoji="1" lang="zh-CN" altLang="en-US" dirty="0" smtClean="0"/>
              <a:t>从一开始就会并行执行计算指令。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结论：可并行化的程序</a:t>
            </a:r>
            <a:r>
              <a:rPr kumimoji="1" lang="en-US" altLang="zh-CN" dirty="0" smtClean="0"/>
              <a:t>GPU</a:t>
            </a:r>
            <a:r>
              <a:rPr kumimoji="1" lang="zh-CN" altLang="en-US" smtClean="0"/>
              <a:t>有较好的性能。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80" y="2853369"/>
            <a:ext cx="4919782" cy="20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0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设计理念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目标：高效支持</a:t>
            </a:r>
            <a:r>
              <a:rPr kumimoji="1" lang="it-IT" altLang="zh-CN" dirty="0"/>
              <a:t>multi-core</a:t>
            </a:r>
            <a:r>
              <a:rPr kumimoji="1" lang="zh-CN" altLang="it-IT" dirty="0"/>
              <a:t>的 </a:t>
            </a:r>
            <a:r>
              <a:rPr kumimoji="1" lang="it-IT" altLang="zh-CN" dirty="0" err="1" smtClean="0"/>
              <a:t>Cpu</a:t>
            </a:r>
            <a:r>
              <a:rPr kumimoji="1" lang="zh-CN" altLang="it-IT" dirty="0" smtClean="0"/>
              <a:t>和</a:t>
            </a:r>
            <a:r>
              <a:rPr kumimoji="1" lang="it-IT" altLang="zh-CN" dirty="0" err="1" smtClean="0"/>
              <a:t>Gpu</a:t>
            </a:r>
            <a:endParaRPr kumimoji="1" lang="zh-CN" altLang="en-US" dirty="0" smtClean="0"/>
          </a:p>
          <a:p>
            <a:r>
              <a:rPr kumimoji="1" lang="zh-CN" altLang="en-US" dirty="0" smtClean="0"/>
              <a:t>实现：</a:t>
            </a:r>
            <a:endParaRPr kumimoji="1" lang="zh-CN" altLang="en-US" dirty="0" smtClean="0"/>
          </a:p>
          <a:p>
            <a:pPr lvl="1"/>
            <a:r>
              <a:rPr kumimoji="1" lang="en-US" altLang="zh-CN" dirty="0"/>
              <a:t>1. </a:t>
            </a:r>
            <a:r>
              <a:rPr kumimoji="1" lang="zh-CN" altLang="en-US" dirty="0" smtClean="0"/>
              <a:t>修改</a:t>
            </a:r>
            <a:r>
              <a:rPr kumimoji="1" lang="en-US" altLang="zh-CN" dirty="0"/>
              <a:t>impala</a:t>
            </a:r>
            <a:r>
              <a:rPr kumimoji="1" lang="zh-CN" altLang="en-US" dirty="0"/>
              <a:t>前端的抽象语法树 </a:t>
            </a:r>
            <a:r>
              <a:rPr kumimoji="1" lang="en-US" altLang="zh-CN" dirty="0"/>
              <a:t>(AST) </a:t>
            </a:r>
            <a:r>
              <a:rPr kumimoji="1" lang="zh-CN" altLang="en-US" dirty="0"/>
              <a:t>模块，以支持空间查询</a:t>
            </a:r>
            <a:r>
              <a:rPr kumimoji="1" lang="zh-CN" altLang="en-US" dirty="0" smtClean="0"/>
              <a:t>；</a:t>
            </a:r>
          </a:p>
          <a:p>
            <a:pPr lvl="1"/>
            <a:r>
              <a:rPr kumimoji="1" lang="en-US" altLang="zh-CN" dirty="0" smtClean="0"/>
              <a:t>2</a:t>
            </a:r>
            <a:r>
              <a:rPr kumimoji="1" lang="en-US" altLang="zh-CN" dirty="0"/>
              <a:t>. </a:t>
            </a:r>
            <a:r>
              <a:rPr kumimoji="1" lang="zh-CN" altLang="en-US" dirty="0" smtClean="0"/>
              <a:t>将</a:t>
            </a:r>
            <a:r>
              <a:rPr kumimoji="1" lang="zh-CN" altLang="en-US" dirty="0"/>
              <a:t>空间数据</a:t>
            </a:r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WKT</a:t>
            </a:r>
            <a:r>
              <a:rPr kumimoji="1" lang="zh-CN" altLang="en-US" dirty="0" smtClean="0"/>
              <a:t>来</a:t>
            </a:r>
            <a:r>
              <a:rPr kumimoji="1" lang="zh-CN" altLang="en-US" dirty="0"/>
              <a:t>表示，用以支持</a:t>
            </a:r>
            <a:r>
              <a:rPr kumimoji="1" lang="en-US" altLang="zh-CN" dirty="0"/>
              <a:t>impala</a:t>
            </a:r>
            <a:r>
              <a:rPr kumimoji="1" lang="zh-CN" altLang="en-US" dirty="0" smtClean="0"/>
              <a:t>；</a:t>
            </a:r>
          </a:p>
          <a:p>
            <a:pPr lvl="1"/>
            <a:r>
              <a:rPr kumimoji="1" lang="en-US" altLang="zh-CN" dirty="0" smtClean="0"/>
              <a:t>3</a:t>
            </a:r>
            <a:r>
              <a:rPr kumimoji="1" lang="en-US" altLang="zh-CN" dirty="0"/>
              <a:t>. </a:t>
            </a:r>
            <a:r>
              <a:rPr kumimoji="1" lang="zh-CN" altLang="en-US" dirty="0" smtClean="0"/>
              <a:t>将</a:t>
            </a:r>
            <a:r>
              <a:rPr kumimoji="1" lang="zh-CN" altLang="en-US" dirty="0"/>
              <a:t>原本的基于</a:t>
            </a:r>
            <a:r>
              <a:rPr kumimoji="1" lang="en-US" altLang="zh-CN" dirty="0"/>
              <a:t>GPU</a:t>
            </a:r>
            <a:r>
              <a:rPr kumimoji="1" lang="zh-CN" altLang="en-US" dirty="0"/>
              <a:t>的单机空间数据管理技术和</a:t>
            </a:r>
            <a:r>
              <a:rPr kumimoji="1" lang="en-US" altLang="zh-CN" dirty="0"/>
              <a:t>impala</a:t>
            </a:r>
            <a:r>
              <a:rPr kumimoji="1" lang="zh-CN" altLang="en-US" dirty="0"/>
              <a:t>集群进行了</a:t>
            </a:r>
            <a:r>
              <a:rPr kumimoji="1" lang="zh-CN" altLang="en-US" dirty="0" smtClean="0"/>
              <a:t>结合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3624549"/>
            <a:ext cx="7681542" cy="25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3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146233" cy="4023360"/>
          </a:xfrm>
        </p:spPr>
        <p:txBody>
          <a:bodyPr/>
          <a:lstStyle/>
          <a:p>
            <a:r>
              <a:rPr kumimoji="1" lang="zh-CN" altLang="en-US" dirty="0" smtClean="0"/>
              <a:t>对于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，分别实现了</a:t>
            </a:r>
            <a:r>
              <a:rPr kumimoji="1" lang="en-US" altLang="zh-CN" dirty="0" smtClean="0"/>
              <a:t>ISP-CPU</a:t>
            </a:r>
            <a:endParaRPr kumimoji="1" lang="zh-CN" altLang="en-US" dirty="0" smtClean="0"/>
          </a:p>
          <a:p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ISP-GPU</a:t>
            </a:r>
            <a:r>
              <a:rPr kumimoji="1" lang="zh-CN" altLang="en-US" dirty="0" smtClean="0"/>
              <a:t>；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以两张表的</a:t>
            </a:r>
            <a:r>
              <a:rPr kumimoji="1" lang="en-US" altLang="zh-CN" dirty="0" smtClean="0"/>
              <a:t>join</a:t>
            </a:r>
            <a:r>
              <a:rPr kumimoji="1" lang="zh-CN" altLang="en-US" dirty="0" smtClean="0"/>
              <a:t>操作为例：</a:t>
            </a:r>
          </a:p>
          <a:p>
            <a:pPr lvl="1"/>
            <a:r>
              <a:rPr kumimoji="1" lang="zh-CN" altLang="en-US" dirty="0" smtClean="0"/>
              <a:t>左表：构造子结构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右表：探测子结构</a:t>
            </a:r>
            <a:endParaRPr kumimoji="1" lang="zh-CN" altLang="en-US" dirty="0"/>
          </a:p>
          <a:p>
            <a:r>
              <a:rPr kumimoji="1" lang="zh-CN" altLang="en-US" dirty="0" smtClean="0"/>
              <a:t>大表分区性：</a:t>
            </a:r>
          </a:p>
          <a:p>
            <a:pPr lvl="1"/>
            <a:r>
              <a:rPr kumimoji="1" lang="zh-CN" altLang="en-US" dirty="0" smtClean="0"/>
              <a:t>分布式计算提升</a:t>
            </a:r>
          </a:p>
          <a:p>
            <a:r>
              <a:rPr kumimoji="1" lang="zh-CN" altLang="en-US" dirty="0" smtClean="0"/>
              <a:t>小表索引并行性：</a:t>
            </a:r>
          </a:p>
          <a:p>
            <a:pPr lvl="1"/>
            <a:r>
              <a:rPr kumimoji="1" lang="en-US" altLang="zh-CN" dirty="0" smtClean="0"/>
              <a:t>Multi-core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的并行提升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69476227"/>
              </p:ext>
            </p:extLst>
          </p:nvPr>
        </p:nvGraphicFramePr>
        <p:xfrm>
          <a:off x="5839877" y="1404133"/>
          <a:ext cx="5647273" cy="431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120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单核节点：</a:t>
            </a:r>
          </a:p>
          <a:p>
            <a:pPr lvl="1"/>
            <a:r>
              <a:rPr kumimoji="1" lang="zh-CN" altLang="en-US" dirty="0" smtClean="0"/>
              <a:t>小表为左表，放入内存；</a:t>
            </a:r>
          </a:p>
          <a:p>
            <a:pPr lvl="1"/>
            <a:r>
              <a:rPr kumimoji="1" lang="zh-CN" altLang="en-US" dirty="0" smtClean="0"/>
              <a:t>右表依次加载入内存，进行</a:t>
            </a:r>
            <a:r>
              <a:rPr kumimoji="1" lang="en-US" altLang="zh-CN" dirty="0" smtClean="0"/>
              <a:t>join</a:t>
            </a:r>
            <a:r>
              <a:rPr kumimoji="1" lang="zh-CN" altLang="en-US" dirty="0" smtClean="0"/>
              <a:t>操作；</a:t>
            </a:r>
          </a:p>
          <a:p>
            <a:pPr lvl="1"/>
            <a:r>
              <a:rPr kumimoji="1" lang="zh-CN" altLang="en-US" dirty="0" smtClean="0"/>
              <a:t>嵌套循环链接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散列连接</a:t>
            </a:r>
            <a:r>
              <a:rPr kumimoji="1" lang="en-US" altLang="zh-CN" dirty="0"/>
              <a:t>/</a:t>
            </a:r>
            <a:r>
              <a:rPr kumimoji="1" lang="zh-CN" altLang="en-US" dirty="0" smtClean="0"/>
              <a:t>索引连接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排序连接</a:t>
            </a:r>
          </a:p>
          <a:p>
            <a:r>
              <a:rPr kumimoji="1" lang="en-US" altLang="zh-CN" dirty="0" smtClean="0"/>
              <a:t>ISP</a:t>
            </a:r>
            <a:r>
              <a:rPr kumimoji="1" lang="zh-CN" altLang="en-US" dirty="0" smtClean="0"/>
              <a:t>的分布式并行化实现：</a:t>
            </a:r>
          </a:p>
          <a:p>
            <a:pPr lvl="1"/>
            <a:r>
              <a:rPr kumimoji="1" lang="zh-CN" altLang="en-US" dirty="0" smtClean="0"/>
              <a:t>大表为左表，通过分区策略分不到不同节点</a:t>
            </a:r>
          </a:p>
          <a:p>
            <a:pPr lvl="1"/>
            <a:r>
              <a:rPr kumimoji="1" lang="zh-CN" altLang="en-US" dirty="0" smtClean="0"/>
              <a:t>小表为右表，构造空间索引，方便重用</a:t>
            </a:r>
          </a:p>
          <a:p>
            <a:pPr lvl="1"/>
            <a:r>
              <a:rPr kumimoji="1" lang="zh-CN" altLang="en-US" dirty="0" smtClean="0"/>
              <a:t>在所有执行节点中，小表索引会一直保持到所有大表行执行结束</a:t>
            </a:r>
          </a:p>
          <a:p>
            <a:pPr lvl="1"/>
            <a:r>
              <a:rPr kumimoji="1" lang="zh-CN" altLang="en-US" dirty="0" smtClean="0"/>
              <a:t>对于小表只进行读操作，具有良好的并行性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66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实现细节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SoA</a:t>
            </a:r>
            <a:r>
              <a:rPr kumimoji="1" lang="en-US" altLang="zh-CN" dirty="0" smtClean="0"/>
              <a:t>&gt;</a:t>
            </a:r>
            <a:r>
              <a:rPr kumimoji="1" lang="en-US" altLang="zh-CN" dirty="0" err="1" smtClean="0"/>
              <a:t>AoS</a:t>
            </a:r>
            <a:r>
              <a:rPr kumimoji="1" lang="zh-CN" altLang="en-US" dirty="0"/>
              <a:t>：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对于大量数据的单次修改通常只对其中的某几项感兴趣；</a:t>
            </a:r>
          </a:p>
          <a:p>
            <a:pPr lvl="1"/>
            <a:r>
              <a:rPr kumimoji="1" lang="zh-CN" altLang="en-US" dirty="0" smtClean="0"/>
              <a:t>相似操作的数据放在一起有利于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并行执行。</a:t>
            </a:r>
          </a:p>
          <a:p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的参数设置：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CPU</a:t>
            </a:r>
            <a:r>
              <a:rPr kumimoji="1" lang="zh-CN" altLang="en-US" dirty="0"/>
              <a:t>是顺序执行而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可以并行</a:t>
            </a:r>
            <a:r>
              <a:rPr kumimoji="1" lang="zh-CN" altLang="en-US" dirty="0" smtClean="0"/>
              <a:t>执行</a:t>
            </a:r>
          </a:p>
          <a:p>
            <a:pPr lvl="1"/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的计算单元远少于</a:t>
            </a:r>
            <a:r>
              <a:rPr kumimoji="1" lang="en-US" altLang="zh-CN" dirty="0" smtClean="0"/>
              <a:t>GPU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每</a:t>
            </a:r>
            <a:r>
              <a:rPr kumimoji="1" lang="zh-CN" altLang="en-US" dirty="0"/>
              <a:t>一行的</a:t>
            </a:r>
            <a:r>
              <a:rPr kumimoji="1" lang="en-US" altLang="zh-CN" dirty="0"/>
              <a:t>row </a:t>
            </a:r>
            <a:r>
              <a:rPr kumimoji="1" lang="en-US" altLang="zh-CN" dirty="0" smtClean="0"/>
              <a:t>batch</a:t>
            </a:r>
            <a:r>
              <a:rPr kumimoji="1" lang="zh-CN" altLang="en-US" dirty="0" smtClean="0"/>
              <a:t>设置</a:t>
            </a:r>
            <a:r>
              <a:rPr kumimoji="1" lang="zh-CN" altLang="en-US" dirty="0"/>
              <a:t>过小，则无法充分利用</a:t>
            </a:r>
            <a:r>
              <a:rPr kumimoji="1" lang="en-US" altLang="zh-CN" dirty="0"/>
              <a:t>GPUs</a:t>
            </a:r>
            <a:r>
              <a:rPr kumimoji="1" lang="zh-CN" altLang="en-US" dirty="0"/>
              <a:t>的性能。</a:t>
            </a:r>
          </a:p>
        </p:txBody>
      </p:sp>
    </p:spTree>
    <p:extLst>
      <p:ext uri="{BB962C8B-B14F-4D97-AF65-F5344CB8AC3E}">
        <p14:creationId xmlns:p14="http://schemas.microsoft.com/office/powerpoint/2010/main" val="122081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性能实验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5689283" cy="4023360"/>
          </a:xfrm>
        </p:spPr>
        <p:txBody>
          <a:bodyPr/>
          <a:lstStyle/>
          <a:p>
            <a:r>
              <a:rPr kumimoji="1" lang="zh-CN" altLang="en-US" dirty="0" smtClean="0"/>
              <a:t>场景设计：</a:t>
            </a:r>
            <a:r>
              <a:rPr kumimoji="1" lang="en-US" altLang="zh-CN" dirty="0" smtClean="0"/>
              <a:t>point-in-polygon</a:t>
            </a:r>
            <a:endParaRPr kumimoji="1" lang="zh-CN" altLang="en-US" dirty="0" smtClean="0"/>
          </a:p>
          <a:p>
            <a:r>
              <a:rPr kumimoji="1" lang="zh-CN" altLang="en-US" dirty="0" smtClean="0"/>
              <a:t>数据源：</a:t>
            </a:r>
          </a:p>
          <a:p>
            <a:pPr lvl="1"/>
            <a:r>
              <a:rPr kumimoji="1" lang="zh-CN" altLang="en-US" dirty="0"/>
              <a:t>第一个实验</a:t>
            </a:r>
            <a:r>
              <a:rPr kumimoji="1" lang="zh-CN" altLang="en-US" dirty="0" smtClean="0"/>
              <a:t>：</a:t>
            </a:r>
          </a:p>
          <a:p>
            <a:pPr lvl="2"/>
            <a:r>
              <a:rPr kumimoji="1" lang="zh-CN" altLang="en-US" dirty="0" smtClean="0"/>
              <a:t>点集合：</a:t>
            </a:r>
            <a:r>
              <a:rPr kumimoji="1" lang="en-US" altLang="zh-CN" dirty="0" smtClean="0"/>
              <a:t>2013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NYC</a:t>
            </a:r>
            <a:r>
              <a:rPr kumimoji="1" lang="zh-CN" altLang="en-US" dirty="0"/>
              <a:t>出租车拉客地点（</a:t>
            </a:r>
            <a:r>
              <a:rPr kumimoji="1" lang="en-US" altLang="zh-CN" dirty="0"/>
              <a:t>170M</a:t>
            </a:r>
            <a:r>
              <a:rPr kumimoji="1" lang="zh-CN" altLang="en-US" dirty="0"/>
              <a:t>，</a:t>
            </a:r>
            <a:r>
              <a:rPr kumimoji="1" lang="en-US" altLang="zh-CN" dirty="0"/>
              <a:t>6.9GB</a:t>
            </a:r>
            <a:r>
              <a:rPr kumimoji="1" lang="zh-CN" altLang="en-US" dirty="0" smtClean="0"/>
              <a:t>）</a:t>
            </a:r>
          </a:p>
          <a:p>
            <a:pPr lvl="2"/>
            <a:r>
              <a:rPr kumimoji="1" lang="zh-CN" altLang="en-US" dirty="0" smtClean="0"/>
              <a:t>多边形：</a:t>
            </a:r>
            <a:r>
              <a:rPr kumimoji="1" lang="en-US" altLang="zh-CN" dirty="0" smtClean="0"/>
              <a:t>Census </a:t>
            </a:r>
            <a:r>
              <a:rPr kumimoji="1" lang="en-US" altLang="zh-CN" dirty="0"/>
              <a:t>2010</a:t>
            </a:r>
            <a:r>
              <a:rPr kumimoji="1" lang="zh-CN" altLang="en-US" dirty="0"/>
              <a:t>（</a:t>
            </a:r>
            <a:r>
              <a:rPr kumimoji="1" lang="en-US" altLang="zh-CN" dirty="0"/>
              <a:t>40k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18.7MB</a:t>
            </a:r>
            <a:r>
              <a:rPr kumimoji="1" lang="zh-CN" altLang="en-US" dirty="0"/>
              <a:t>）</a:t>
            </a:r>
            <a:r>
              <a:rPr kumimoji="1" lang="zh-CN" altLang="en-US" dirty="0" smtClean="0"/>
              <a:t>。</a:t>
            </a:r>
          </a:p>
          <a:p>
            <a:pPr lvl="2"/>
            <a:r>
              <a:rPr kumimoji="1" lang="zh-CN" altLang="en-US" dirty="0" smtClean="0"/>
              <a:t>多边</a:t>
            </a:r>
            <a:r>
              <a:rPr kumimoji="1" lang="zh-CN" altLang="en-US" dirty="0"/>
              <a:t>形平均</a:t>
            </a:r>
            <a:r>
              <a:rPr kumimoji="1" lang="zh-CN" altLang="en-US" dirty="0" smtClean="0"/>
              <a:t>端点数：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。</a:t>
            </a:r>
          </a:p>
          <a:p>
            <a:pPr lvl="1"/>
            <a:r>
              <a:rPr kumimoji="1" lang="zh-CN" altLang="en-US" dirty="0" smtClean="0"/>
              <a:t>第二</a:t>
            </a:r>
            <a:r>
              <a:rPr kumimoji="1" lang="zh-CN" altLang="en-US" dirty="0"/>
              <a:t>个实验</a:t>
            </a:r>
            <a:r>
              <a:rPr kumimoji="1" lang="zh-CN" altLang="en-US" dirty="0" smtClean="0"/>
              <a:t>：</a:t>
            </a:r>
          </a:p>
          <a:p>
            <a:pPr lvl="2"/>
            <a:r>
              <a:rPr kumimoji="1" lang="zh-CN" altLang="en-US" dirty="0" smtClean="0"/>
              <a:t>点</a:t>
            </a:r>
            <a:r>
              <a:rPr kumimoji="1" lang="zh-CN" altLang="en-US" dirty="0" smtClean="0"/>
              <a:t>集合：</a:t>
            </a:r>
            <a:r>
              <a:rPr kumimoji="1" lang="en-US" altLang="zh-CN" dirty="0" smtClean="0"/>
              <a:t>GBIF</a:t>
            </a:r>
            <a:r>
              <a:rPr kumimoji="1" lang="zh-CN" altLang="en-US" dirty="0"/>
              <a:t>库（</a:t>
            </a:r>
            <a:r>
              <a:rPr kumimoji="1" lang="en-US" altLang="zh-CN" dirty="0"/>
              <a:t>375million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12.9GB</a:t>
            </a:r>
            <a:r>
              <a:rPr kumimoji="1" lang="zh-CN" altLang="en-US" dirty="0" smtClean="0"/>
              <a:t>）</a:t>
            </a:r>
          </a:p>
          <a:p>
            <a:pPr lvl="2"/>
            <a:r>
              <a:rPr kumimoji="1" lang="zh-CN" altLang="en-US" dirty="0" smtClean="0"/>
              <a:t>多边形：</a:t>
            </a:r>
            <a:r>
              <a:rPr kumimoji="1" lang="en-US" altLang="zh-CN" dirty="0" smtClean="0"/>
              <a:t>WWFG</a:t>
            </a:r>
            <a:r>
              <a:rPr kumimoji="1" lang="zh-CN" altLang="en-US" dirty="0"/>
              <a:t>的生态划分区域数据（</a:t>
            </a:r>
            <a:r>
              <a:rPr kumimoji="1" lang="en-US" altLang="zh-CN" dirty="0"/>
              <a:t>14458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149.8MB</a:t>
            </a:r>
            <a:r>
              <a:rPr kumimoji="1" lang="zh-CN" altLang="en-US" dirty="0" smtClean="0"/>
              <a:t>）</a:t>
            </a:r>
          </a:p>
          <a:p>
            <a:pPr lvl="2"/>
            <a:r>
              <a:rPr kumimoji="1" lang="zh-CN" altLang="en-US" dirty="0" smtClean="0"/>
              <a:t>多边形</a:t>
            </a:r>
            <a:r>
              <a:rPr kumimoji="1" lang="zh-CN" altLang="en-US" dirty="0" smtClean="0"/>
              <a:t>平均端点数：</a:t>
            </a:r>
            <a:r>
              <a:rPr kumimoji="1" lang="en-US" altLang="zh-CN" dirty="0" smtClean="0"/>
              <a:t>279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63" y="2260600"/>
            <a:ext cx="4508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13203"/>
      </p:ext>
    </p:extLst>
  </p:cSld>
  <p:clrMapOvr>
    <a:masterClrMapping/>
  </p:clrMapOvr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回顾</Template>
  <TotalTime>1020</TotalTime>
  <Words>916</Words>
  <Application>Microsoft Macintosh PowerPoint</Application>
  <PresentationFormat>宽屏</PresentationFormat>
  <Paragraphs>100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DengXian</vt:lpstr>
      <vt:lpstr>宋体</vt:lpstr>
      <vt:lpstr>怀旧</vt:lpstr>
      <vt:lpstr>Scalable and Efficient Spatial Data Management on Multi-Core CPU and GPU Clusters:  A Preliminary Implementation based on Impala </vt:lpstr>
      <vt:lpstr>背景介绍</vt:lpstr>
      <vt:lpstr>相关工作</vt:lpstr>
      <vt:lpstr>GPU的性能提升</vt:lpstr>
      <vt:lpstr>设计理念</vt:lpstr>
      <vt:lpstr>设计实现</vt:lpstr>
      <vt:lpstr>实现细节</vt:lpstr>
      <vt:lpstr>实现细节</vt:lpstr>
      <vt:lpstr>性能实验</vt:lpstr>
      <vt:lpstr>性能试验</vt:lpstr>
      <vt:lpstr>性能试验</vt:lpstr>
      <vt:lpstr>性能试验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康荣</dc:creator>
  <cp:lastModifiedBy>康荣</cp:lastModifiedBy>
  <cp:revision>27</cp:revision>
  <dcterms:created xsi:type="dcterms:W3CDTF">2016-04-10T12:22:43Z</dcterms:created>
  <dcterms:modified xsi:type="dcterms:W3CDTF">2016-04-11T18:08:16Z</dcterms:modified>
</cp:coreProperties>
</file>